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20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7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47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86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75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8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41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23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43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18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9982-D008-4D2C-9F98-14679F7D05FF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2F12-0F68-434A-A8CF-5EA76830DF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88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4620" y="5073812"/>
            <a:ext cx="6331904" cy="114601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b="1" dirty="0">
                <a:solidFill>
                  <a:srgbClr val="FF0000"/>
                </a:solidFill>
              </a:rPr>
              <a:t>Gevaarlijke stoffen</a:t>
            </a:r>
            <a:br>
              <a:rPr lang="nl-NL" sz="3600" dirty="0">
                <a:solidFill>
                  <a:srgbClr val="000000"/>
                </a:solidFill>
              </a:rPr>
            </a:br>
            <a:endParaRPr lang="nl-NL" sz="3600" dirty="0">
              <a:solidFill>
                <a:srgbClr val="000000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6E571-09A0-46A2-9AB3-025F5DF2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80" y="324353"/>
            <a:ext cx="2611423" cy="2760041"/>
          </a:xfrm>
          <a:prstGeom prst="rect">
            <a:avLst/>
          </a:prstGeom>
        </p:spPr>
      </p:pic>
      <p:sp>
        <p:nvSpPr>
          <p:cNvPr id="21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EBCFC4-227C-46D5-B58C-27ACB112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365" y="388314"/>
            <a:ext cx="1957796" cy="18930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82B95B-AED8-4664-95A7-D24BDCEE0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950" y="3213926"/>
            <a:ext cx="3165230" cy="321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78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180091" y="539771"/>
            <a:ext cx="5162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nl-NL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Opname van stoffen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661375" y="1633124"/>
            <a:ext cx="7894749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/>
              <a:t>→Ademhalingsorganen</a:t>
            </a:r>
          </a:p>
          <a:p>
            <a:pPr marL="914400" lvl="1" indent="-457200">
              <a:buFontTx/>
              <a:buChar char="-"/>
            </a:pPr>
            <a:r>
              <a:rPr lang="nl-NL" altLang="nl-NL" sz="2800" dirty="0"/>
              <a:t>prikkelende werking op de slijmvliezen (acuut)</a:t>
            </a:r>
            <a:r>
              <a:rPr lang="nl-NL" altLang="nl-NL" sz="2800" i="1" dirty="0"/>
              <a:t>(onmiddellijk verschijnselen zoals: 	hoesten, kortademigheid, pijn bij het 	zuchten)</a:t>
            </a:r>
          </a:p>
          <a:p>
            <a:pPr lvl="1"/>
            <a:r>
              <a:rPr lang="nl-NL" altLang="nl-NL" sz="2800" dirty="0"/>
              <a:t>- werking na opname in het bloed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nl-NL" altLang="nl-NL" sz="2800" dirty="0"/>
              <a:t>	</a:t>
            </a:r>
            <a:r>
              <a:rPr lang="nl-NL" altLang="nl-NL" sz="2800" i="1" dirty="0"/>
              <a:t>(klachten na enkele uren)</a:t>
            </a:r>
          </a:p>
          <a:p>
            <a:pPr>
              <a:buFont typeface="Monotype Sorts" pitchFamily="2" charset="2"/>
              <a:buNone/>
            </a:pPr>
            <a:endParaRPr lang="nl-NL" altLang="nl-NL" sz="2800" dirty="0"/>
          </a:p>
          <a:p>
            <a:pPr>
              <a:buFont typeface="Monotype Sorts" pitchFamily="2" charset="2"/>
              <a:buNone/>
            </a:pPr>
            <a:r>
              <a:rPr lang="nl-NL" altLang="nl-NL" sz="2800" i="1" dirty="0"/>
              <a:t>Bescherming moet,</a:t>
            </a:r>
          </a:p>
          <a:p>
            <a:pPr>
              <a:buFont typeface="Monotype Sorts" pitchFamily="2" charset="2"/>
              <a:buNone/>
            </a:pPr>
            <a:r>
              <a:rPr lang="nl-NL" altLang="nl-NL" sz="2800" i="1" dirty="0"/>
              <a:t>doe het dus goed. </a:t>
            </a:r>
          </a:p>
          <a:p>
            <a:pPr>
              <a:buFont typeface="Monotype Sorts" pitchFamily="2" charset="2"/>
              <a:buNone/>
            </a:pPr>
            <a:r>
              <a:rPr lang="nl-NL" altLang="nl-NL" sz="2800" i="1" dirty="0"/>
              <a:t>Kies de juiste bescherming!</a:t>
            </a:r>
          </a:p>
        </p:txBody>
      </p:sp>
      <p:pic>
        <p:nvPicPr>
          <p:cNvPr id="4" name="Picture 4" descr="F:\Data\Beeldbank\PG Groenbeheer en onderhoud\Arbo  Veiligheid V V A\VCA1\Pictogrammen VCA\ademha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03" y="3487760"/>
            <a:ext cx="2438400" cy="23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11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70243" y="449619"/>
            <a:ext cx="5162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nl-NL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Opname van stoffen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712890" y="1960816"/>
            <a:ext cx="6194738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b="1" dirty="0">
                <a:latin typeface="Times New Roman" panose="02020603050405020304" pitchFamily="18" charset="0"/>
              </a:rPr>
              <a:t>Via ademhaling in het bloed</a:t>
            </a:r>
          </a:p>
          <a:p>
            <a:r>
              <a:rPr lang="nl-NL" altLang="nl-NL" sz="2800" b="1" dirty="0">
                <a:latin typeface="Times New Roman" panose="02020603050405020304" pitchFamily="18" charset="0"/>
              </a:rPr>
              <a:t> opgenomen!</a:t>
            </a:r>
          </a:p>
          <a:p>
            <a:endParaRPr lang="nl-NL" altLang="nl-NL" sz="2800" b="1" dirty="0">
              <a:latin typeface="Times New Roman" panose="02020603050405020304" pitchFamily="18" charset="0"/>
            </a:endParaRPr>
          </a:p>
          <a:p>
            <a:pPr lvl="1">
              <a:buFontTx/>
              <a:buChar char="–"/>
            </a:pPr>
            <a:r>
              <a:rPr lang="nl-NL" altLang="nl-NL" sz="2800" dirty="0">
                <a:latin typeface="Times New Roman" panose="02020603050405020304" pitchFamily="18" charset="0"/>
              </a:rPr>
              <a:t>belemmering transport zuurstof</a:t>
            </a:r>
          </a:p>
          <a:p>
            <a:pPr lvl="1">
              <a:lnSpc>
                <a:spcPct val="13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</a:rPr>
              <a:t>aantasting lichaamscellen</a:t>
            </a:r>
          </a:p>
          <a:p>
            <a:r>
              <a:rPr lang="nl-NL" altLang="nl-NL" sz="2800" i="1" dirty="0">
                <a:latin typeface="Times New Roman" panose="02020603050405020304" pitchFamily="18" charset="0"/>
              </a:rPr>
              <a:t>(</a:t>
            </a:r>
            <a:r>
              <a:rPr lang="nl-NL" altLang="nl-NL" sz="2800" i="1" dirty="0" err="1">
                <a:latin typeface="Times New Roman" panose="02020603050405020304" pitchFamily="18" charset="0"/>
              </a:rPr>
              <a:t>bewustzijnstoornis</a:t>
            </a:r>
            <a:r>
              <a:rPr lang="nl-NL" altLang="nl-NL" sz="2800" i="1" dirty="0">
                <a:latin typeface="Times New Roman" panose="02020603050405020304" pitchFamily="18" charset="0"/>
              </a:rPr>
              <a:t>, hoofdpijn, misselijkheid, kloppende slapen)</a:t>
            </a:r>
          </a:p>
        </p:txBody>
      </p:sp>
      <p:pic>
        <p:nvPicPr>
          <p:cNvPr id="4" name="Picture 6" descr="G:\VCA\afbeelding\CS00216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57" y="1684517"/>
            <a:ext cx="2402557" cy="462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30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647519" y="462498"/>
            <a:ext cx="6462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Verandering van opname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399505" y="1790758"/>
            <a:ext cx="6096000" cy="21691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nl-NL" altLang="nl-NL" sz="2800" dirty="0"/>
              <a:t>Versnelde opname bij: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hoge temperatuur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zwaar werk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ademhaling via de mond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nl-NL" altLang="nl-NL" sz="2800" i="1" dirty="0"/>
              <a:t>    (verkoudheid, verstopte neus)</a:t>
            </a:r>
            <a:endParaRPr lang="nl-NL" altLang="nl-NL" sz="2800" dirty="0"/>
          </a:p>
        </p:txBody>
      </p:sp>
      <p:pic>
        <p:nvPicPr>
          <p:cNvPr id="4" name="Picture 4" descr="A:\CMENP0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3413" y="3959942"/>
            <a:ext cx="5849045" cy="2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6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03834" y="449619"/>
            <a:ext cx="3924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Zuren en logen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777285" y="1441702"/>
            <a:ext cx="7508383" cy="4980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nl-NL" altLang="nl-NL" sz="2800" b="1" dirty="0"/>
              <a:t>Bijtende stof: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ernstige brandwonden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wegvreten van materialen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	(een zuur is direct merkbaar, een loog pas na enige tijd)</a:t>
            </a:r>
          </a:p>
          <a:p>
            <a:pPr>
              <a:buFont typeface="Monotype Sorts" pitchFamily="2" charset="2"/>
              <a:buNone/>
            </a:pPr>
            <a:endParaRPr lang="nl-NL" altLang="nl-NL" sz="2800" i="1" dirty="0"/>
          </a:p>
          <a:p>
            <a:pPr>
              <a:buFont typeface="Monotype Sorts" pitchFamily="2" charset="2"/>
              <a:buNone/>
            </a:pPr>
            <a:r>
              <a:rPr lang="nl-NL" altLang="nl-NL" sz="2800" b="1" dirty="0"/>
              <a:t>Maatregelen: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nl-NL" altLang="nl-NL" sz="2800" dirty="0"/>
          </a:p>
          <a:p>
            <a:pPr>
              <a:lnSpc>
                <a:spcPct val="5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 err="1"/>
              <a:t>PBM’s</a:t>
            </a:r>
            <a:r>
              <a:rPr lang="nl-NL" altLang="nl-NL" sz="2800" dirty="0"/>
              <a:t> gebruiken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spoelen met veel water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direct kleren uit die onder het zuur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nl-NL" altLang="nl-NL" sz="2800" dirty="0"/>
              <a:t>	of loog zitten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hulp vragen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zo snel mogelijk naar dokter of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nl-NL" altLang="nl-NL" sz="2800" dirty="0"/>
              <a:t>	ziekenhuis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47BEF1-F172-44F0-8D89-2E67A076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668" y="1441702"/>
            <a:ext cx="1781175" cy="17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6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463481" y="436740"/>
            <a:ext cx="7316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nl-NL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(Organische) oplosmiddelen </a:t>
            </a:r>
          </a:p>
        </p:txBody>
      </p:sp>
      <p:sp>
        <p:nvSpPr>
          <p:cNvPr id="3" name="Rechthoek 2"/>
          <p:cNvSpPr/>
          <p:nvPr/>
        </p:nvSpPr>
        <p:spPr>
          <a:xfrm>
            <a:off x="2034862" y="1522456"/>
            <a:ext cx="743111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nl-NL" sz="2800" i="1" dirty="0"/>
              <a:t>(bijv. wasbenzine, thinner, terpentine, veel gebruikt in lakken, verven, en lijmen)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endParaRPr lang="nl-NL" altLang="nl-NL" sz="2800" dirty="0"/>
          </a:p>
          <a:p>
            <a:pPr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 </a:t>
            </a:r>
            <a:r>
              <a:rPr lang="nl-NL" altLang="nl-NL" sz="2800" dirty="0">
                <a:latin typeface="Times New Roman" panose="02020603050405020304" pitchFamily="18" charset="0"/>
              </a:rPr>
              <a:t>via de luchtwegen in het bloed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 via de huid	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 leveren meestal direct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 New Roman" panose="02020603050405020304" pitchFamily="18" charset="0"/>
              <a:buNone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   brandgevaar op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 kunnen zelfs het zenuwstelsel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Times New Roman" panose="02020603050405020304" pitchFamily="18" charset="0"/>
              <a:buNone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   aantasten!</a:t>
            </a:r>
          </a:p>
        </p:txBody>
      </p:sp>
    </p:spTree>
    <p:extLst>
      <p:ext uri="{BB962C8B-B14F-4D97-AF65-F5344CB8AC3E}">
        <p14:creationId xmlns:p14="http://schemas.microsoft.com/office/powerpoint/2010/main" val="378591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73000" y="449619"/>
            <a:ext cx="7162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nl-NL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(Organische) oplosmiddelen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579809" y="1811914"/>
            <a:ext cx="6096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nl-NL" altLang="nl-NL" sz="2800" b="1" dirty="0">
                <a:latin typeface="Times New Roman" panose="02020603050405020304" pitchFamily="18" charset="0"/>
                <a:sym typeface="MS Outlook" panose="05010100010000000000" pitchFamily="2" charset="2"/>
              </a:rPr>
              <a:t>Maatregelen:</a:t>
            </a:r>
            <a:endParaRPr lang="nl-NL" altLang="nl-NL" sz="2800" dirty="0"/>
          </a:p>
          <a:p>
            <a:pPr>
              <a:lnSpc>
                <a:spcPct val="6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 </a:t>
            </a: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voldoende ventilatie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</a:t>
            </a:r>
            <a:r>
              <a:rPr lang="nl-NL" altLang="nl-NL" sz="2800" dirty="0" err="1">
                <a:latin typeface="Times New Roman" panose="02020603050405020304" pitchFamily="18" charset="0"/>
                <a:sym typeface="MS Outlook" panose="05010100010000000000" pitchFamily="2" charset="2"/>
              </a:rPr>
              <a:t>PBM’s</a:t>
            </a: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noodzakelijk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persoonlijk hygiëne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latin typeface="Times New Roman" panose="02020603050405020304" pitchFamily="18" charset="0"/>
                <a:sym typeface="MS Outlook" panose="05010100010000000000" pitchFamily="2" charset="2"/>
              </a:rPr>
              <a:t> denk aan vuur</a:t>
            </a:r>
          </a:p>
          <a:p>
            <a:pPr>
              <a:spcBef>
                <a:spcPct val="50000"/>
              </a:spcBef>
              <a:buFont typeface="Times New Roman" panose="02020603050405020304" pitchFamily="18" charset="0"/>
              <a:buChar char="–"/>
            </a:pPr>
            <a:endParaRPr lang="nl-NL" altLang="nl-NL" sz="2800" dirty="0">
              <a:latin typeface="Times New Roman" panose="02020603050405020304" pitchFamily="18" charset="0"/>
              <a:sym typeface="MS Outlook" panose="05010100010000000000" pitchFamily="2" charset="2"/>
            </a:endParaRPr>
          </a:p>
        </p:txBody>
      </p:sp>
      <p:pic>
        <p:nvPicPr>
          <p:cNvPr id="4" name="Picture 4" descr="G:\VCA\afbeelding\GC00128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17" y="3992976"/>
            <a:ext cx="7544168" cy="238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1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85472" y="320830"/>
            <a:ext cx="5880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Cyclische verbindingen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957589" y="1151827"/>
            <a:ext cx="937582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nl-NL" altLang="nl-NL" sz="2800" i="1" dirty="0"/>
              <a:t>(</a:t>
            </a:r>
            <a:r>
              <a:rPr lang="nl-NL" altLang="nl-NL" sz="2800" i="1" dirty="0" err="1"/>
              <a:t>tolueen,xyleen,benzeen</a:t>
            </a:r>
            <a:r>
              <a:rPr lang="nl-NL" altLang="nl-NL" sz="2800" i="1" dirty="0"/>
              <a:t>)</a:t>
            </a:r>
          </a:p>
          <a:p>
            <a:pPr>
              <a:lnSpc>
                <a:spcPct val="140000"/>
              </a:lnSpc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lijken erg op organische 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None/>
            </a:pPr>
            <a:r>
              <a:rPr lang="nl-NL" altLang="nl-NL" sz="2800" dirty="0">
                <a:sym typeface="MS Outlook" panose="05010100010000000000" pitchFamily="2" charset="2"/>
              </a:rPr>
              <a:t>    oplosmiddelen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verdacht van veroorzaken kanker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bodemverontreiniging: </a:t>
            </a:r>
          </a:p>
          <a:p>
            <a:pPr lvl="1">
              <a:buFont typeface="Times New Roman" panose="02020603050405020304" pitchFamily="18" charset="0"/>
              <a:buChar char="•"/>
            </a:pPr>
            <a:r>
              <a:rPr lang="nl-NL" altLang="nl-NL" sz="2800" dirty="0" err="1">
                <a:sym typeface="MS Outlook" panose="05010100010000000000" pitchFamily="2" charset="2"/>
              </a:rPr>
              <a:t>PAK’s</a:t>
            </a:r>
            <a:r>
              <a:rPr lang="nl-NL" altLang="nl-NL" sz="2800" dirty="0">
                <a:sym typeface="MS Outlook" panose="05010100010000000000" pitchFamily="2" charset="2"/>
              </a:rPr>
              <a:t> (Poly-Aromatische Koolwaterstoffen)</a:t>
            </a:r>
          </a:p>
          <a:p>
            <a:pPr lvl="1">
              <a:buFont typeface="Times New Roman" panose="02020603050405020304" pitchFamily="18" charset="0"/>
              <a:buChar char="•"/>
            </a:pPr>
            <a:r>
              <a:rPr lang="nl-NL" altLang="nl-NL" sz="2800" dirty="0">
                <a:sym typeface="MS Outlook" panose="05010100010000000000" pitchFamily="2" charset="2"/>
              </a:rPr>
              <a:t>een hoge concentratie kun je </a:t>
            </a:r>
            <a:r>
              <a:rPr lang="nl-NL" altLang="nl-NL" sz="2800" i="1" dirty="0">
                <a:sym typeface="MS Outlook" panose="05010100010000000000" pitchFamily="2" charset="2"/>
              </a:rPr>
              <a:t>(waarschijnlijk)</a:t>
            </a:r>
            <a:r>
              <a:rPr lang="nl-NL" altLang="nl-NL" sz="2800" dirty="0">
                <a:sym typeface="MS Outlook" panose="05010100010000000000" pitchFamily="2" charset="2"/>
              </a:rPr>
              <a:t> ruiken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vergunning verplicht</a:t>
            </a:r>
          </a:p>
          <a:p>
            <a:pPr>
              <a:lnSpc>
                <a:spcPct val="50000"/>
              </a:lnSpc>
              <a:buFont typeface="Monotype Sorts" pitchFamily="2" charset="2"/>
              <a:buNone/>
            </a:pPr>
            <a:endParaRPr lang="nl-NL" altLang="nl-NL" sz="2800" dirty="0">
              <a:sym typeface="MS Outlook" panose="05010100010000000000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nl-NL" altLang="nl-NL" sz="2800" b="1" dirty="0">
                <a:sym typeface="MS Outlook" panose="05010100010000000000" pitchFamily="2" charset="2"/>
              </a:rPr>
              <a:t>Maatregelen: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zie organische oplosmiddelen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meten is weten (MAC) </a:t>
            </a:r>
          </a:p>
        </p:txBody>
      </p:sp>
    </p:spTree>
    <p:extLst>
      <p:ext uri="{BB962C8B-B14F-4D97-AF65-F5344CB8AC3E}">
        <p14:creationId xmlns:p14="http://schemas.microsoft.com/office/powerpoint/2010/main" val="160456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54478" y="346587"/>
            <a:ext cx="22785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Metalen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047999" y="2647568"/>
            <a:ext cx="7757376" cy="281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metaalstof &amp; lasdampen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nl-NL" altLang="nl-NL" sz="2800" i="1" dirty="0">
                <a:sym typeface="MS Outlook" panose="05010100010000000000" pitchFamily="2" charset="2"/>
              </a:rPr>
              <a:t>	(chroomverbindingen, lood, kwik,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nl-NL" altLang="nl-NL" sz="2800" i="1" dirty="0">
                <a:sym typeface="MS Outlook" panose="05010100010000000000" pitchFamily="2" charset="2"/>
              </a:rPr>
              <a:t>     zink, loodoxide, loodmenie, loodwit)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endParaRPr lang="nl-NL" altLang="nl-NL" sz="2800" dirty="0">
              <a:sym typeface="MS Outlook" panose="05010100010000000000" pitchFamily="2" charset="2"/>
            </a:endParaRPr>
          </a:p>
          <a:p>
            <a:pPr algn="ctr">
              <a:lnSpc>
                <a:spcPct val="0"/>
              </a:lnSpc>
              <a:buFont typeface="Times New Roman" panose="02020603050405020304" pitchFamily="18" charset="0"/>
              <a:buChar char="–"/>
            </a:pPr>
            <a:endParaRPr lang="nl-NL" altLang="nl-NL" sz="2800" dirty="0">
              <a:sym typeface="MS Outlook" panose="05010100010000000000" pitchFamily="2" charset="2"/>
            </a:endParaRP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kans op ophoping in het lichaam</a:t>
            </a:r>
          </a:p>
          <a:p>
            <a:pPr>
              <a:lnSpc>
                <a:spcPct val="70000"/>
              </a:lnSpc>
              <a:buFont typeface="Times New Roman" panose="02020603050405020304" pitchFamily="18" charset="0"/>
              <a:buNone/>
            </a:pPr>
            <a:endParaRPr lang="nl-NL" altLang="nl-NL" sz="2800" dirty="0">
              <a:sym typeface="MS Outlook" panose="05010100010000000000" pitchFamily="2" charset="2"/>
            </a:endParaRP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>
                <a:sym typeface="MS Outlook" panose="05010100010000000000" pitchFamily="2" charset="2"/>
              </a:rPr>
              <a:t>meestal chronische vergiftiging</a:t>
            </a:r>
          </a:p>
        </p:txBody>
      </p:sp>
    </p:spTree>
    <p:extLst>
      <p:ext uri="{BB962C8B-B14F-4D97-AF65-F5344CB8AC3E}">
        <p14:creationId xmlns:p14="http://schemas.microsoft.com/office/powerpoint/2010/main" val="326217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1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3C7959-28EB-4544-BC26-6F918A3C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436" y="1176793"/>
            <a:ext cx="3286035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7999" y="2074781"/>
            <a:ext cx="7718739" cy="397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Een stof is gevaarlijk, als deze onze gezondheid in gevaar kan brengen.</a:t>
            </a:r>
          </a:p>
          <a:p>
            <a:pPr>
              <a:buFont typeface="Monotype Sorts" pitchFamily="2" charset="2"/>
              <a:buNone/>
            </a:pPr>
            <a:r>
              <a:rPr lang="nl-NL" altLang="nl-NL" sz="2800" dirty="0"/>
              <a:t>Onderverdeling in: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bijtende stof </a:t>
            </a:r>
            <a:endParaRPr lang="nl-NL" altLang="nl-NL" sz="2800" i="1" dirty="0"/>
          </a:p>
          <a:p>
            <a:pPr>
              <a:buFont typeface="Times New Roman" panose="02020603050405020304" pitchFamily="18" charset="0"/>
              <a:buNone/>
            </a:pPr>
            <a:r>
              <a:rPr lang="nl-NL" altLang="nl-NL" sz="2800" i="1" dirty="0"/>
              <a:t>	(via de huid en ogen, brandwonden)                                                         </a:t>
            </a:r>
            <a:endParaRPr lang="nl-NL" altLang="nl-NL" sz="2800" dirty="0"/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nl-NL" altLang="nl-NL" sz="2800" i="1" dirty="0"/>
              <a:t>	bijv. soldeervloeistof, zuren, ammonia,</a:t>
            </a:r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nl-NL" altLang="nl-NL" sz="2800" i="1" dirty="0"/>
              <a:t>     gootsteenontstoppers</a:t>
            </a:r>
          </a:p>
          <a:p>
            <a:pPr>
              <a:buFont typeface="Times New Roman" panose="02020603050405020304" pitchFamily="18" charset="0"/>
              <a:buChar char="–"/>
            </a:pPr>
            <a:r>
              <a:rPr lang="nl-NL" altLang="nl-NL" sz="2800" dirty="0"/>
              <a:t>giftige stof </a:t>
            </a:r>
          </a:p>
          <a:p>
            <a:pPr>
              <a:buFont typeface="Times New Roman" panose="02020603050405020304" pitchFamily="18" charset="0"/>
              <a:buNone/>
            </a:pPr>
            <a:r>
              <a:rPr lang="nl-NL" altLang="nl-NL" sz="2800" i="1" dirty="0"/>
              <a:t>	(via  de spijsvertering en ademhaling)</a:t>
            </a:r>
            <a:endParaRPr lang="nl-NL" altLang="nl-NL" sz="2800" dirty="0"/>
          </a:p>
          <a:p>
            <a:pPr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nl-NL" altLang="nl-NL" sz="2800" i="1" dirty="0"/>
              <a:t>	bijv. bestrijdingsmiddelen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538689" y="707196"/>
            <a:ext cx="7168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Wat zijn gevaarlijke stoffen?</a:t>
            </a:r>
            <a:endParaRPr lang="nl-NL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5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4F112D9-168C-421F-970D-9F43F3EB0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09537"/>
            <a:ext cx="663892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7C83BE4-C8CA-44C2-BD4C-7F241FFE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09562"/>
            <a:ext cx="66484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8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849642" y="578408"/>
            <a:ext cx="3723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Giftige stoffen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8195" y="1693156"/>
            <a:ext cx="6096000" cy="27724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nl-NL" altLang="nl-NL" sz="2800" b="1" dirty="0"/>
              <a:t>De werking is afhankelijk van</a:t>
            </a:r>
          </a:p>
          <a:p>
            <a:pPr>
              <a:buFont typeface="Monotype Sorts" pitchFamily="2" charset="2"/>
              <a:buNone/>
            </a:pPr>
            <a:r>
              <a:rPr lang="nl-NL" altLang="nl-NL" sz="2800" b="1" dirty="0"/>
              <a:t>de hoeveelheid.</a:t>
            </a:r>
          </a:p>
          <a:p>
            <a:pPr>
              <a:buFont typeface="Monotype Sorts" pitchFamily="2" charset="2"/>
              <a:buNone/>
            </a:pPr>
            <a:r>
              <a:rPr lang="nl-NL" altLang="nl-NL" sz="2800" i="1" dirty="0"/>
              <a:t>Kleine hoeveelheid grote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gevolgen, bijv. cyaankali!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Grote hoeveelheid grote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gevolgen, eet maar eens een kilo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zout op.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A9CF35-7EB6-4AA2-BBB9-8EE8A902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955419"/>
            <a:ext cx="2844187" cy="289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7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2119" y="1966697"/>
            <a:ext cx="7887205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buFont typeface="Monotype Sorts" pitchFamily="2" charset="2"/>
              <a:buNone/>
            </a:pPr>
            <a:r>
              <a:rPr lang="nl-NL" altLang="nl-NL" sz="2800" i="1" dirty="0"/>
              <a:t>Zeer kleine hoeveelheden met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nl-NL" altLang="nl-NL" sz="2800" i="1" dirty="0"/>
              <a:t>zeer grote gevolgen voor de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nl-NL" altLang="nl-NL" sz="2800" i="1" dirty="0"/>
              <a:t>gezondheid. Blijvende schade is</a:t>
            </a:r>
          </a:p>
          <a:p>
            <a:pPr>
              <a:lnSpc>
                <a:spcPct val="70000"/>
              </a:lnSpc>
              <a:buFont typeface="Monotype Sorts" pitchFamily="2" charset="2"/>
              <a:buNone/>
            </a:pPr>
            <a:r>
              <a:rPr lang="nl-NL" altLang="nl-NL" sz="2800" i="1" dirty="0"/>
              <a:t>zeer goed mogelijk.</a:t>
            </a:r>
          </a:p>
          <a:p>
            <a:pPr>
              <a:lnSpc>
                <a:spcPct val="60000"/>
              </a:lnSpc>
              <a:buFont typeface="Monotype Sorts" pitchFamily="2" charset="2"/>
              <a:buNone/>
            </a:pPr>
            <a:endParaRPr lang="nl-NL" altLang="nl-NL" sz="2800" i="1" dirty="0"/>
          </a:p>
          <a:p>
            <a:pPr>
              <a:lnSpc>
                <a:spcPct val="60000"/>
              </a:lnSpc>
            </a:pPr>
            <a:r>
              <a:rPr lang="nl-NL" altLang="nl-NL" sz="2800" dirty="0"/>
              <a:t> →Directe vergiftiging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altLang="nl-NL" sz="2800" i="1" dirty="0"/>
              <a:t>	  via eten en drinken en inademing</a:t>
            </a:r>
            <a:endParaRPr lang="nl-NL" altLang="nl-NL" sz="2800" dirty="0"/>
          </a:p>
          <a:p>
            <a:pPr>
              <a:lnSpc>
                <a:spcPct val="90000"/>
              </a:lnSpc>
            </a:pPr>
            <a:r>
              <a:rPr lang="nl-NL" altLang="nl-NL" sz="2800" dirty="0"/>
              <a:t> →Indirecte vergiftiging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altLang="nl-NL" sz="2800" i="1" dirty="0"/>
              <a:t>	  zon op een jerrycan benzine → </a:t>
            </a:r>
            <a:r>
              <a:rPr lang="nl-NL" altLang="nl-NL" sz="2800" i="1" dirty="0">
                <a:sym typeface="Monotype Sorts" pitchFamily="2" charset="2"/>
              </a:rPr>
              <a:t>benzinedamp</a:t>
            </a:r>
            <a:endParaRPr lang="nl-NL" altLang="nl-NL" sz="2800" dirty="0"/>
          </a:p>
        </p:txBody>
      </p:sp>
      <p:sp>
        <p:nvSpPr>
          <p:cNvPr id="3" name="Rechthoek 2"/>
          <p:cNvSpPr/>
          <p:nvPr/>
        </p:nvSpPr>
        <p:spPr>
          <a:xfrm>
            <a:off x="3243591" y="578408"/>
            <a:ext cx="48712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Zeer giftige stoffen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6BC60DF-7B42-4C70-AE79-12570E814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157412"/>
            <a:ext cx="1662273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5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045264" y="617044"/>
            <a:ext cx="5722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Soorten vergiftigingen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429555" y="1568491"/>
            <a:ext cx="955612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/>
              <a:t>→Acute vergiftiging</a:t>
            </a:r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zeer korte tijd</a:t>
            </a:r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te hoge concentratie</a:t>
            </a:r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direct merkbare symptomen, </a:t>
            </a:r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direct of na uren of dagen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altLang="nl-NL" sz="2800" i="1" dirty="0"/>
              <a:t>		bijv. werken met ammoniak of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		terpentine, innemen van te veel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		medicijnen</a:t>
            </a:r>
            <a:endParaRPr lang="nl-NL" altLang="nl-NL" sz="2800" dirty="0"/>
          </a:p>
          <a:p>
            <a:pPr>
              <a:lnSpc>
                <a:spcPct val="90000"/>
              </a:lnSpc>
            </a:pPr>
            <a:r>
              <a:rPr lang="nl-NL" altLang="nl-NL" sz="2800" dirty="0"/>
              <a:t>→ Chronische vergiftiging</a:t>
            </a:r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langdurige blootstelling aan een bepaalde stof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altLang="nl-NL" sz="2800" i="1" dirty="0"/>
              <a:t>		bijv. werken met thinner of planten,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nl-NL" altLang="nl-NL" sz="2800" i="1" dirty="0"/>
              <a:t>		werken in stoffige ruimtes</a:t>
            </a: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56887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02458" y="436740"/>
            <a:ext cx="5242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nl-NL" sz="4800" dirty="0">
                <a:solidFill>
                  <a:srgbClr val="FF0000"/>
                </a:solidFill>
              </a:rPr>
              <a:t>Opname van stoffen</a:t>
            </a:r>
            <a:endParaRPr lang="nl-NL" sz="4800" dirty="0">
              <a:solidFill>
                <a:srgbClr val="FF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33589" y="1735332"/>
            <a:ext cx="7744496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2800" dirty="0"/>
              <a:t>→Mond </a:t>
            </a:r>
            <a:r>
              <a:rPr lang="nl-NL" altLang="nl-NL" sz="2800" i="1" dirty="0"/>
              <a:t>(spijsverteringkanaal)</a:t>
            </a:r>
          </a:p>
          <a:p>
            <a:pPr>
              <a:buFont typeface="Monotype Sorts" pitchFamily="2" charset="2"/>
              <a:buNone/>
            </a:pPr>
            <a:r>
              <a:rPr lang="nl-NL" altLang="nl-NL" sz="2800" i="1" dirty="0"/>
              <a:t>	(mond, keel, slokdarm, maag en darmen)</a:t>
            </a:r>
          </a:p>
          <a:p>
            <a:pPr lvl="1"/>
            <a:r>
              <a:rPr lang="nl-NL" altLang="nl-NL" sz="2800" dirty="0"/>
              <a:t>- eten en drinken</a:t>
            </a:r>
          </a:p>
          <a:p>
            <a:pPr lvl="1"/>
            <a:r>
              <a:rPr lang="nl-NL" altLang="nl-NL" sz="2800" dirty="0"/>
              <a:t>- roken</a:t>
            </a:r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endParaRPr lang="nl-NL" altLang="nl-NL" sz="2800" b="1" i="1" dirty="0"/>
          </a:p>
          <a:p>
            <a:pPr>
              <a:lnSpc>
                <a:spcPct val="140000"/>
              </a:lnSpc>
              <a:buFont typeface="Monotype Sorts" pitchFamily="2" charset="2"/>
              <a:buNone/>
            </a:pPr>
            <a:r>
              <a:rPr lang="nl-NL" altLang="nl-NL" sz="2800" b="1" i="1" dirty="0"/>
              <a:t>	</a:t>
            </a:r>
            <a:r>
              <a:rPr lang="nl-NL" altLang="nl-NL" sz="2800" b="1" dirty="0"/>
              <a:t>Maatregelen:</a:t>
            </a:r>
          </a:p>
          <a:p>
            <a:pPr lvl="1"/>
            <a:r>
              <a:rPr lang="nl-NL" altLang="nl-NL" sz="2800" dirty="0"/>
              <a:t>handen wassen</a:t>
            </a:r>
          </a:p>
          <a:p>
            <a:pPr lvl="1"/>
            <a:r>
              <a:rPr lang="nl-NL" altLang="nl-NL" sz="2800" dirty="0" err="1"/>
              <a:t>PBM’s</a:t>
            </a:r>
            <a:r>
              <a:rPr lang="nl-NL" altLang="nl-NL" sz="2800" dirty="0"/>
              <a:t> gebruiken</a:t>
            </a:r>
          </a:p>
        </p:txBody>
      </p:sp>
      <p:pic>
        <p:nvPicPr>
          <p:cNvPr id="4" name="Picture 5" descr="G:\afbeelding\VCA1\Pictogrammen VCA\roken verbod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65" y="1735332"/>
            <a:ext cx="2235200" cy="19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:\afbeelding\VCA1\Pictogrammen VCA\veiligheidshandschoenen verplich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57700"/>
            <a:ext cx="1931988" cy="176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07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70242" y="320830"/>
            <a:ext cx="5162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altLang="nl-NL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Opname van stoffen</a:t>
            </a:r>
          </a:p>
        </p:txBody>
      </p:sp>
      <p:sp>
        <p:nvSpPr>
          <p:cNvPr id="3" name="Rechthoek 2"/>
          <p:cNvSpPr/>
          <p:nvPr/>
        </p:nvSpPr>
        <p:spPr>
          <a:xfrm>
            <a:off x="3048000" y="1388442"/>
            <a:ext cx="6096000" cy="5521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nl-NL" altLang="nl-NL" sz="2800" dirty="0"/>
              <a:t>Huid</a:t>
            </a:r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via de onbeschadigde huid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altLang="nl-NL" sz="2800" i="1" dirty="0"/>
              <a:t>		(huidporiën, nagelbed, etc.)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nl-NL" altLang="nl-NL" sz="2800" i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nl-NL" altLang="nl-NL" sz="2800" i="1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nl-NL" altLang="nl-NL" sz="2800" i="1" dirty="0"/>
          </a:p>
          <a:p>
            <a:pPr lvl="1">
              <a:lnSpc>
                <a:spcPct val="90000"/>
              </a:lnSpc>
            </a:pPr>
            <a:endParaRPr lang="nl-NL" altLang="nl-NL" sz="2800" dirty="0"/>
          </a:p>
          <a:p>
            <a:pPr lvl="1">
              <a:lnSpc>
                <a:spcPct val="90000"/>
              </a:lnSpc>
            </a:pPr>
            <a:endParaRPr lang="nl-NL" altLang="nl-NL" sz="2800" dirty="0"/>
          </a:p>
          <a:p>
            <a:pPr lvl="1">
              <a:lnSpc>
                <a:spcPct val="90000"/>
              </a:lnSpc>
            </a:pPr>
            <a:endParaRPr lang="nl-NL" altLang="nl-NL" sz="2800" dirty="0"/>
          </a:p>
          <a:p>
            <a:pPr lvl="1">
              <a:lnSpc>
                <a:spcPct val="90000"/>
              </a:lnSpc>
            </a:pPr>
            <a:endParaRPr lang="nl-NL" altLang="nl-NL" sz="2800" dirty="0"/>
          </a:p>
          <a:p>
            <a:pPr lvl="1">
              <a:lnSpc>
                <a:spcPct val="90000"/>
              </a:lnSpc>
            </a:pPr>
            <a:endParaRPr lang="nl-NL" altLang="nl-NL" sz="2800" dirty="0"/>
          </a:p>
          <a:p>
            <a:pPr lvl="1">
              <a:lnSpc>
                <a:spcPct val="90000"/>
              </a:lnSpc>
            </a:pPr>
            <a:r>
              <a:rPr lang="nl-NL" altLang="nl-NL" sz="2800" dirty="0"/>
              <a:t>via de beschadigde huid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nl-NL" altLang="nl-NL" sz="2800" i="1" dirty="0"/>
              <a:t>		(snij- en schaafwondjes, overige wonden)</a:t>
            </a:r>
            <a:endParaRPr lang="nl-NL" sz="2800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09696"/>
              </p:ext>
            </p:extLst>
          </p:nvPr>
        </p:nvGraphicFramePr>
        <p:xfrm>
          <a:off x="1111697" y="2250717"/>
          <a:ext cx="2411413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-foto" r:id="rId3" imgW="4238095" imgH="6066667" progId="MSPhotoEd.3">
                  <p:embed/>
                </p:oleObj>
              </mc:Choice>
              <mc:Fallback>
                <p:oleObj name="Photo Editor-foto" r:id="rId3" imgW="4238095" imgH="60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697" y="2250717"/>
                        <a:ext cx="2411413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:\afbeelding\VCA1\Pictogrammen VCA\han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160354"/>
            <a:ext cx="1727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:\afbeelding\VCA1\Pictogrammen VCA\voetbe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115904"/>
            <a:ext cx="1625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460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301</Words>
  <Application>Microsoft Office PowerPoint</Application>
  <PresentationFormat>Breedbeeld</PresentationFormat>
  <Paragraphs>139</Paragraphs>
  <Slides>18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Monotype Sorts</vt:lpstr>
      <vt:lpstr>Times New Roman</vt:lpstr>
      <vt:lpstr>Kantoorthema</vt:lpstr>
      <vt:lpstr>Photo Editor-foto</vt:lpstr>
      <vt:lpstr>Gevaarlijke stoffen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Gevaarlijke stoffen </dc:title>
  <dc:creator>René Hoezen</dc:creator>
  <cp:lastModifiedBy>René Hoezen</cp:lastModifiedBy>
  <cp:revision>6</cp:revision>
  <dcterms:created xsi:type="dcterms:W3CDTF">2019-10-04T07:17:20Z</dcterms:created>
  <dcterms:modified xsi:type="dcterms:W3CDTF">2019-10-04T07:34:29Z</dcterms:modified>
</cp:coreProperties>
</file>